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8" d="100"/>
          <a:sy n="108" d="100"/>
        </p:scale>
        <p:origin x="65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5D984C8-9832-4E81-9D92-42757CA3E1FE}" type="datetimeFigureOut">
              <a:rPr lang="en-US" smtClean="0"/>
              <a:t>11/16/2025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F2B110-AF51-42E3-B57D-2AA1CEED44E1}"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3727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D984C8-9832-4E81-9D92-42757CA3E1FE}" type="datetimeFigureOut">
              <a:rPr lang="en-US" smtClean="0"/>
              <a:t>11/16/2025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F2B110-AF51-42E3-B57D-2AA1CEED44E1}" type="slidenum">
              <a:rPr lang="en-US" smtClean="0"/>
              <a:t>‹#›</a:t>
            </a:fld>
            <a:endParaRPr lang="en-US"/>
          </a:p>
        </p:txBody>
      </p:sp>
    </p:spTree>
    <p:extLst>
      <p:ext uri="{BB962C8B-B14F-4D97-AF65-F5344CB8AC3E}">
        <p14:creationId xmlns:p14="http://schemas.microsoft.com/office/powerpoint/2010/main" val="2744751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D984C8-9832-4E81-9D92-42757CA3E1FE}" type="datetimeFigureOut">
              <a:rPr lang="en-US" smtClean="0"/>
              <a:t>11/16/2025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F2B110-AF51-42E3-B57D-2AA1CEED44E1}" type="slidenum">
              <a:rPr lang="en-US" smtClean="0"/>
              <a:t>‹#›</a:t>
            </a:fld>
            <a:endParaRPr lang="en-US"/>
          </a:p>
        </p:txBody>
      </p:sp>
    </p:spTree>
    <p:extLst>
      <p:ext uri="{BB962C8B-B14F-4D97-AF65-F5344CB8AC3E}">
        <p14:creationId xmlns:p14="http://schemas.microsoft.com/office/powerpoint/2010/main" val="2188129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D984C8-9832-4E81-9D92-42757CA3E1FE}" type="datetimeFigureOut">
              <a:rPr lang="en-US" smtClean="0"/>
              <a:t>11/16/2025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F2B110-AF51-42E3-B57D-2AA1CEED44E1}" type="slidenum">
              <a:rPr lang="en-US" smtClean="0"/>
              <a:t>‹#›</a:t>
            </a:fld>
            <a:endParaRPr lang="en-US"/>
          </a:p>
        </p:txBody>
      </p:sp>
    </p:spTree>
    <p:extLst>
      <p:ext uri="{BB962C8B-B14F-4D97-AF65-F5344CB8AC3E}">
        <p14:creationId xmlns:p14="http://schemas.microsoft.com/office/powerpoint/2010/main" val="368210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D984C8-9832-4E81-9D92-42757CA3E1FE}" type="datetimeFigureOut">
              <a:rPr lang="en-US" smtClean="0"/>
              <a:t>11/16/2025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F2B110-AF51-42E3-B57D-2AA1CEED44E1}"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304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D984C8-9832-4E81-9D92-42757CA3E1FE}" type="datetimeFigureOut">
              <a:rPr lang="en-US" smtClean="0"/>
              <a:t>11/16/2025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F2B110-AF51-42E3-B57D-2AA1CEED44E1}" type="slidenum">
              <a:rPr lang="en-US" smtClean="0"/>
              <a:t>‹#›</a:t>
            </a:fld>
            <a:endParaRPr lang="en-US"/>
          </a:p>
        </p:txBody>
      </p:sp>
    </p:spTree>
    <p:extLst>
      <p:ext uri="{BB962C8B-B14F-4D97-AF65-F5344CB8AC3E}">
        <p14:creationId xmlns:p14="http://schemas.microsoft.com/office/powerpoint/2010/main" val="3329981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D984C8-9832-4E81-9D92-42757CA3E1FE}" type="datetimeFigureOut">
              <a:rPr lang="en-US" smtClean="0"/>
              <a:t>11/16/2025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F2B110-AF51-42E3-B57D-2AA1CEED44E1}" type="slidenum">
              <a:rPr lang="en-US" smtClean="0"/>
              <a:t>‹#›</a:t>
            </a:fld>
            <a:endParaRPr lang="en-US"/>
          </a:p>
        </p:txBody>
      </p:sp>
    </p:spTree>
    <p:extLst>
      <p:ext uri="{BB962C8B-B14F-4D97-AF65-F5344CB8AC3E}">
        <p14:creationId xmlns:p14="http://schemas.microsoft.com/office/powerpoint/2010/main" val="3313489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D984C8-9832-4E81-9D92-42757CA3E1FE}" type="datetimeFigureOut">
              <a:rPr lang="en-US" smtClean="0"/>
              <a:t>11/16/2025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F2B110-AF51-42E3-B57D-2AA1CEED44E1}" type="slidenum">
              <a:rPr lang="en-US" smtClean="0"/>
              <a:t>‹#›</a:t>
            </a:fld>
            <a:endParaRPr lang="en-US"/>
          </a:p>
        </p:txBody>
      </p:sp>
    </p:spTree>
    <p:extLst>
      <p:ext uri="{BB962C8B-B14F-4D97-AF65-F5344CB8AC3E}">
        <p14:creationId xmlns:p14="http://schemas.microsoft.com/office/powerpoint/2010/main" val="2799234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5D984C8-9832-4E81-9D92-42757CA3E1FE}" type="datetimeFigureOut">
              <a:rPr lang="en-US" smtClean="0"/>
              <a:t>11/16/2025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24F2B110-AF51-42E3-B57D-2AA1CEED44E1}" type="slidenum">
              <a:rPr lang="en-US" smtClean="0"/>
              <a:t>‹#›</a:t>
            </a:fld>
            <a:endParaRPr lang="en-US"/>
          </a:p>
        </p:txBody>
      </p:sp>
    </p:spTree>
    <p:extLst>
      <p:ext uri="{BB962C8B-B14F-4D97-AF65-F5344CB8AC3E}">
        <p14:creationId xmlns:p14="http://schemas.microsoft.com/office/powerpoint/2010/main" val="15284100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5D984C8-9832-4E81-9D92-42757CA3E1FE}" type="datetimeFigureOut">
              <a:rPr lang="en-US" smtClean="0"/>
              <a:t>11/16/2025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4F2B110-AF51-42E3-B57D-2AA1CEED44E1}" type="slidenum">
              <a:rPr lang="en-US" smtClean="0"/>
              <a:t>‹#›</a:t>
            </a:fld>
            <a:endParaRPr lang="en-US"/>
          </a:p>
        </p:txBody>
      </p:sp>
    </p:spTree>
    <p:extLst>
      <p:ext uri="{BB962C8B-B14F-4D97-AF65-F5344CB8AC3E}">
        <p14:creationId xmlns:p14="http://schemas.microsoft.com/office/powerpoint/2010/main" val="877847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D984C8-9832-4E81-9D92-42757CA3E1FE}" type="datetimeFigureOut">
              <a:rPr lang="en-US" smtClean="0"/>
              <a:t>11/16/2025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F2B110-AF51-42E3-B57D-2AA1CEED44E1}" type="slidenum">
              <a:rPr lang="en-US" smtClean="0"/>
              <a:t>‹#›</a:t>
            </a:fld>
            <a:endParaRPr lang="en-US"/>
          </a:p>
        </p:txBody>
      </p:sp>
    </p:spTree>
    <p:extLst>
      <p:ext uri="{BB962C8B-B14F-4D97-AF65-F5344CB8AC3E}">
        <p14:creationId xmlns:p14="http://schemas.microsoft.com/office/powerpoint/2010/main" val="201599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5D984C8-9832-4E81-9D92-42757CA3E1FE}" type="datetimeFigureOut">
              <a:rPr lang="en-US" smtClean="0"/>
              <a:t>11/16/2025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4F2B110-AF51-42E3-B57D-2AA1CEED44E1}"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04824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ShehrazSarwar/SQL-Data-Warehouse-Project"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BD62A-6B78-6184-59E8-7B6126046050}"/>
              </a:ext>
            </a:extLst>
          </p:cNvPr>
          <p:cNvSpPr>
            <a:spLocks noGrp="1"/>
          </p:cNvSpPr>
          <p:nvPr>
            <p:ph type="ctrTitle"/>
          </p:nvPr>
        </p:nvSpPr>
        <p:spPr>
          <a:xfrm>
            <a:off x="1066800" y="-551674"/>
            <a:ext cx="10058400" cy="3566160"/>
          </a:xfrm>
        </p:spPr>
        <p:txBody>
          <a:bodyPr/>
          <a:lstStyle/>
          <a:p>
            <a:r>
              <a:rPr lang="en-US" dirty="0"/>
              <a:t>SQL Data Warehouse</a:t>
            </a:r>
          </a:p>
        </p:txBody>
      </p:sp>
      <p:sp>
        <p:nvSpPr>
          <p:cNvPr id="3" name="Subtitle 2">
            <a:extLst>
              <a:ext uri="{FF2B5EF4-FFF2-40B4-BE49-F238E27FC236}">
                <a16:creationId xmlns:a16="http://schemas.microsoft.com/office/drawing/2014/main" id="{BE2CFF3A-F763-529C-E47A-A7B1E066E60C}"/>
              </a:ext>
            </a:extLst>
          </p:cNvPr>
          <p:cNvSpPr>
            <a:spLocks noGrp="1"/>
          </p:cNvSpPr>
          <p:nvPr>
            <p:ph type="subTitle" idx="1"/>
          </p:nvPr>
        </p:nvSpPr>
        <p:spPr>
          <a:xfrm>
            <a:off x="1066800" y="3185974"/>
            <a:ext cx="10058400" cy="1143000"/>
          </a:xfrm>
        </p:spPr>
        <p:txBody>
          <a:bodyPr>
            <a:normAutofit/>
          </a:bodyPr>
          <a:lstStyle/>
          <a:p>
            <a:r>
              <a:rPr lang="en-US" dirty="0"/>
              <a:t>Building a modern data warehouse with SQL Server, Including ETL Process, Data Modeling and Analytics.</a:t>
            </a:r>
          </a:p>
        </p:txBody>
      </p:sp>
      <p:sp>
        <p:nvSpPr>
          <p:cNvPr id="6" name="Subtitle 2">
            <a:extLst>
              <a:ext uri="{FF2B5EF4-FFF2-40B4-BE49-F238E27FC236}">
                <a16:creationId xmlns:a16="http://schemas.microsoft.com/office/drawing/2014/main" id="{4F91DB2C-D4AB-792A-505B-AD8BC96A87DF}"/>
              </a:ext>
            </a:extLst>
          </p:cNvPr>
          <p:cNvSpPr txBox="1">
            <a:spLocks/>
          </p:cNvSpPr>
          <p:nvPr/>
        </p:nvSpPr>
        <p:spPr>
          <a:xfrm>
            <a:off x="1066800" y="4483594"/>
            <a:ext cx="10058400" cy="1143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1600" cap="none" spc="0" dirty="0">
                <a:solidFill>
                  <a:schemeClr val="tx1"/>
                </a:solidFill>
                <a:latin typeface="+mn-lt"/>
                <a:cs typeface="Dubai Medium" panose="020B0603030403030204" pitchFamily="34" charset="-78"/>
              </a:rPr>
              <a:t>This project demonstrates a comprehensive data warehousing and analytics solution, from building a data warehouse to generating actionable insights. Designed as a portfolio project, it highlights industry best practices in data engineering and analytics.</a:t>
            </a:r>
          </a:p>
        </p:txBody>
      </p:sp>
    </p:spTree>
    <p:extLst>
      <p:ext uri="{BB962C8B-B14F-4D97-AF65-F5344CB8AC3E}">
        <p14:creationId xmlns:p14="http://schemas.microsoft.com/office/powerpoint/2010/main" val="20274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EA506-1B6D-4F69-1CA7-1D3B81D230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B482F7-F71C-D787-0EC8-92300DFAC693}"/>
              </a:ext>
            </a:extLst>
          </p:cNvPr>
          <p:cNvSpPr>
            <a:spLocks noGrp="1"/>
          </p:cNvSpPr>
          <p:nvPr>
            <p:ph type="title"/>
          </p:nvPr>
        </p:nvSpPr>
        <p:spPr>
          <a:xfrm>
            <a:off x="1066800" y="193460"/>
            <a:ext cx="10058400" cy="1450757"/>
          </a:xfrm>
        </p:spPr>
        <p:txBody>
          <a:bodyPr>
            <a:normAutofit/>
          </a:bodyPr>
          <a:lstStyle/>
          <a:p>
            <a:r>
              <a:rPr lang="en-US" sz="3200" b="1" dirty="0">
                <a:solidFill>
                  <a:schemeClr val="tx1"/>
                </a:solidFill>
              </a:rPr>
              <a:t>Conclusion</a:t>
            </a:r>
            <a:endParaRPr lang="en-US" sz="3200" dirty="0">
              <a:solidFill>
                <a:schemeClr val="tx1"/>
              </a:solidFill>
            </a:endParaRPr>
          </a:p>
        </p:txBody>
      </p:sp>
      <p:sp>
        <p:nvSpPr>
          <p:cNvPr id="4" name="TextBox 3">
            <a:extLst>
              <a:ext uri="{FF2B5EF4-FFF2-40B4-BE49-F238E27FC236}">
                <a16:creationId xmlns:a16="http://schemas.microsoft.com/office/drawing/2014/main" id="{13C3F451-8F5A-B9BB-9BA2-FA3CBFDCB8D2}"/>
              </a:ext>
            </a:extLst>
          </p:cNvPr>
          <p:cNvSpPr txBox="1"/>
          <p:nvPr/>
        </p:nvSpPr>
        <p:spPr>
          <a:xfrm>
            <a:off x="1066800" y="2042577"/>
            <a:ext cx="10491926" cy="3970318"/>
          </a:xfrm>
          <a:prstGeom prst="rect">
            <a:avLst/>
          </a:prstGeom>
          <a:noFill/>
        </p:spPr>
        <p:txBody>
          <a:bodyPr wrap="square">
            <a:spAutoFit/>
          </a:bodyPr>
          <a:lstStyle/>
          <a:p>
            <a:pPr>
              <a:buNone/>
            </a:pPr>
            <a:r>
              <a:rPr lang="en-US" dirty="0"/>
              <a:t>As a Data Analyst and aspiring Data Scientist, working on this Data Warehouse and Analytics solution strongly aligned with my academic coursework especially Database Management Systems theory, allowing me to apply nearly all key concepts learned throughout the semester.</a:t>
            </a:r>
          </a:p>
          <a:p>
            <a:pPr>
              <a:buNone/>
            </a:pPr>
            <a:endParaRPr lang="en-US" dirty="0"/>
          </a:p>
          <a:p>
            <a:pPr>
              <a:buNone/>
            </a:pPr>
            <a:r>
              <a:rPr lang="en-US" dirty="0"/>
              <a:t>From architecting a modern Medallion-based data warehouse to building ETL pipelines, designing fact/dimension models, and producing analytical insights, this project strengthened my understanding of SQL development, data modeling, and enterprise-level data engineering practices. </a:t>
            </a:r>
          </a:p>
          <a:p>
            <a:pPr>
              <a:buNone/>
            </a:pPr>
            <a:endParaRPr lang="en-US" dirty="0"/>
          </a:p>
          <a:p>
            <a:pPr>
              <a:buNone/>
            </a:pPr>
            <a:r>
              <a:rPr lang="en-US" dirty="0"/>
              <a:t>Overall, this project showcases my capability to design structured data architectures, integrate multiple data sources, and develop scalable analytical solutions. It reflects both my academic growth and professional readiness for roles in data analytics, data engineering, and data-driven decision-making.</a:t>
            </a:r>
          </a:p>
          <a:p>
            <a:pPr>
              <a:buNone/>
            </a:pPr>
            <a:r>
              <a:rPr lang="en-US" dirty="0"/>
              <a:t>For complete project details, scripts, and implementation files, visit my GitHub repository:</a:t>
            </a:r>
            <a:br>
              <a:rPr lang="en-US" dirty="0"/>
            </a:br>
            <a:endParaRPr lang="en-US" dirty="0"/>
          </a:p>
          <a:p>
            <a:pPr>
              <a:buNone/>
            </a:pPr>
            <a:r>
              <a:rPr lang="en-US" b="1" dirty="0"/>
              <a:t>GitHub:</a:t>
            </a:r>
            <a:r>
              <a:rPr lang="en-US" dirty="0"/>
              <a:t> </a:t>
            </a:r>
            <a:r>
              <a:rPr lang="en-US" dirty="0">
                <a:hlinkClick r:id="rId2"/>
              </a:rPr>
              <a:t>https://github.com/ShehrazSarwar/SQL-Data-Warehouse-Project</a:t>
            </a:r>
            <a:r>
              <a:rPr lang="en-US" dirty="0"/>
              <a:t> </a:t>
            </a:r>
          </a:p>
        </p:txBody>
      </p:sp>
    </p:spTree>
    <p:extLst>
      <p:ext uri="{BB962C8B-B14F-4D97-AF65-F5344CB8AC3E}">
        <p14:creationId xmlns:p14="http://schemas.microsoft.com/office/powerpoint/2010/main" val="3930600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D9562-14A6-6D20-8F02-69FAD9710112}"/>
              </a:ext>
            </a:extLst>
          </p:cNvPr>
          <p:cNvSpPr>
            <a:spLocks noGrp="1"/>
          </p:cNvSpPr>
          <p:nvPr>
            <p:ph type="title"/>
          </p:nvPr>
        </p:nvSpPr>
        <p:spPr>
          <a:xfrm>
            <a:off x="1066800" y="193460"/>
            <a:ext cx="10058400" cy="1450757"/>
          </a:xfrm>
        </p:spPr>
        <p:txBody>
          <a:bodyPr>
            <a:normAutofit/>
          </a:bodyPr>
          <a:lstStyle/>
          <a:p>
            <a:r>
              <a:rPr lang="en-US" sz="3200" b="1" dirty="0">
                <a:solidFill>
                  <a:schemeClr val="tx1"/>
                </a:solidFill>
              </a:rPr>
              <a:t>Project Requirements</a:t>
            </a:r>
            <a:endParaRPr lang="en-US" sz="3200" dirty="0">
              <a:solidFill>
                <a:schemeClr val="tx1"/>
              </a:solidFill>
            </a:endParaRPr>
          </a:p>
        </p:txBody>
      </p:sp>
      <p:sp>
        <p:nvSpPr>
          <p:cNvPr id="5" name="Title 1">
            <a:extLst>
              <a:ext uri="{FF2B5EF4-FFF2-40B4-BE49-F238E27FC236}">
                <a16:creationId xmlns:a16="http://schemas.microsoft.com/office/drawing/2014/main" id="{86B44240-6ED0-22CB-6F87-0481233B2D40}"/>
              </a:ext>
            </a:extLst>
          </p:cNvPr>
          <p:cNvSpPr txBox="1">
            <a:spLocks/>
          </p:cNvSpPr>
          <p:nvPr/>
        </p:nvSpPr>
        <p:spPr>
          <a:xfrm>
            <a:off x="1066800" y="1644217"/>
            <a:ext cx="10509682" cy="4392227"/>
          </a:xfrm>
          <a:prstGeom prst="rect">
            <a:avLst/>
          </a:prstGeom>
        </p:spPr>
        <p:txBody>
          <a:bodyPr vert="horz" lIns="91440" tIns="45720" rIns="91440" bIns="45720" rtlCol="0" anchor="b">
            <a:normAutofit fontScale="850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70000"/>
              </a:lnSpc>
            </a:pPr>
            <a:r>
              <a:rPr lang="en-US" sz="2000" b="1" dirty="0">
                <a:latin typeface="+mn-lt"/>
              </a:rPr>
              <a:t>Objective:</a:t>
            </a:r>
          </a:p>
          <a:p>
            <a:pPr>
              <a:lnSpc>
                <a:spcPct val="170000"/>
              </a:lnSpc>
            </a:pPr>
            <a:r>
              <a:rPr lang="en-US" sz="2000" dirty="0">
                <a:latin typeface="+mn-lt"/>
              </a:rPr>
              <a:t>Develop a modern data warehouse using SQL Server to consolidate sales data, enabling analytical reporting and informed decision-making.</a:t>
            </a:r>
          </a:p>
          <a:p>
            <a:pPr>
              <a:lnSpc>
                <a:spcPct val="170000"/>
              </a:lnSpc>
            </a:pPr>
            <a:endParaRPr lang="en-US" sz="2000" dirty="0">
              <a:latin typeface="+mn-lt"/>
            </a:endParaRPr>
          </a:p>
          <a:p>
            <a:pPr>
              <a:lnSpc>
                <a:spcPct val="170000"/>
              </a:lnSpc>
            </a:pPr>
            <a:r>
              <a:rPr lang="en-US" sz="2000" b="1" dirty="0">
                <a:latin typeface="+mn-lt"/>
              </a:rPr>
              <a:t>Specifications:</a:t>
            </a:r>
          </a:p>
          <a:p>
            <a:pPr>
              <a:lnSpc>
                <a:spcPct val="170000"/>
              </a:lnSpc>
            </a:pPr>
            <a:r>
              <a:rPr lang="en-US" sz="2000" b="1" dirty="0">
                <a:latin typeface="+mn-lt"/>
              </a:rPr>
              <a:t>Data Sources</a:t>
            </a:r>
            <a:r>
              <a:rPr lang="en-US" sz="2000" dirty="0">
                <a:latin typeface="+mn-lt"/>
              </a:rPr>
              <a:t>: Import data from two source systems (ERP and CRM) provided as CSV files.</a:t>
            </a:r>
          </a:p>
          <a:p>
            <a:pPr>
              <a:lnSpc>
                <a:spcPct val="170000"/>
              </a:lnSpc>
            </a:pPr>
            <a:r>
              <a:rPr lang="en-US" sz="2000" b="1" dirty="0">
                <a:latin typeface="+mn-lt"/>
              </a:rPr>
              <a:t>Data Quality</a:t>
            </a:r>
            <a:r>
              <a:rPr lang="en-US" sz="2000" dirty="0">
                <a:latin typeface="+mn-lt"/>
              </a:rPr>
              <a:t>: Cleanse and resolve data quality issues prior to analysis.</a:t>
            </a:r>
          </a:p>
          <a:p>
            <a:pPr>
              <a:lnSpc>
                <a:spcPct val="170000"/>
              </a:lnSpc>
            </a:pPr>
            <a:r>
              <a:rPr lang="en-US" sz="2000" b="1" dirty="0">
                <a:latin typeface="+mn-lt"/>
              </a:rPr>
              <a:t>Integration</a:t>
            </a:r>
            <a:r>
              <a:rPr lang="en-US" sz="2000" dirty="0">
                <a:latin typeface="+mn-lt"/>
              </a:rPr>
              <a:t>: Combine both sources into a single, user-friendly data model designed for analytical queries.</a:t>
            </a:r>
          </a:p>
          <a:p>
            <a:pPr>
              <a:lnSpc>
                <a:spcPct val="170000"/>
              </a:lnSpc>
            </a:pPr>
            <a:r>
              <a:rPr lang="en-US" sz="2000" b="1" dirty="0">
                <a:latin typeface="+mn-lt"/>
              </a:rPr>
              <a:t>Scope</a:t>
            </a:r>
            <a:r>
              <a:rPr lang="en-US" sz="2000" dirty="0">
                <a:latin typeface="+mn-lt"/>
              </a:rPr>
              <a:t>: Focus on the latest dataset only; historization of data is not required.</a:t>
            </a:r>
          </a:p>
          <a:p>
            <a:pPr>
              <a:lnSpc>
                <a:spcPct val="170000"/>
              </a:lnSpc>
            </a:pPr>
            <a:r>
              <a:rPr lang="en-US" sz="2000" b="1" dirty="0">
                <a:latin typeface="+mn-lt"/>
              </a:rPr>
              <a:t>Documentation</a:t>
            </a:r>
            <a:r>
              <a:rPr lang="en-US" sz="2000" dirty="0">
                <a:latin typeface="+mn-lt"/>
              </a:rPr>
              <a:t>: Provide clear documentation of the data model to support both business stakeholders and analytics teams.</a:t>
            </a:r>
          </a:p>
        </p:txBody>
      </p:sp>
    </p:spTree>
    <p:extLst>
      <p:ext uri="{BB962C8B-B14F-4D97-AF65-F5344CB8AC3E}">
        <p14:creationId xmlns:p14="http://schemas.microsoft.com/office/powerpoint/2010/main" val="148988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6D078-28D7-0DB7-DA6C-C6A468E85FE7}"/>
              </a:ext>
            </a:extLst>
          </p:cNvPr>
          <p:cNvSpPr>
            <a:spLocks noGrp="1"/>
          </p:cNvSpPr>
          <p:nvPr>
            <p:ph type="title"/>
          </p:nvPr>
        </p:nvSpPr>
        <p:spPr>
          <a:xfrm>
            <a:off x="457200" y="-399940"/>
            <a:ext cx="3466730" cy="2286000"/>
          </a:xfrm>
        </p:spPr>
        <p:txBody>
          <a:bodyPr/>
          <a:lstStyle/>
          <a:p>
            <a:r>
              <a:rPr lang="en-US" b="1" dirty="0"/>
              <a:t>Data Architecture</a:t>
            </a:r>
            <a:endParaRPr lang="en-US" dirty="0"/>
          </a:p>
        </p:txBody>
      </p:sp>
      <p:pic>
        <p:nvPicPr>
          <p:cNvPr id="6" name="Content Placeholder 5">
            <a:extLst>
              <a:ext uri="{FF2B5EF4-FFF2-40B4-BE49-F238E27FC236}">
                <a16:creationId xmlns:a16="http://schemas.microsoft.com/office/drawing/2014/main" id="{1B785E69-F063-7E71-ECE4-6BD7BA6FE34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62228" y="704311"/>
            <a:ext cx="7929772" cy="5687611"/>
          </a:xfrm>
        </p:spPr>
      </p:pic>
      <p:sp>
        <p:nvSpPr>
          <p:cNvPr id="4" name="Text Placeholder 3">
            <a:extLst>
              <a:ext uri="{FF2B5EF4-FFF2-40B4-BE49-F238E27FC236}">
                <a16:creationId xmlns:a16="http://schemas.microsoft.com/office/drawing/2014/main" id="{95F82448-F18A-B4D9-774D-C32AF495493D}"/>
              </a:ext>
            </a:extLst>
          </p:cNvPr>
          <p:cNvSpPr>
            <a:spLocks noGrp="1"/>
          </p:cNvSpPr>
          <p:nvPr>
            <p:ph type="body" sz="half" idx="2"/>
          </p:nvPr>
        </p:nvSpPr>
        <p:spPr>
          <a:xfrm>
            <a:off x="457200" y="2162600"/>
            <a:ext cx="3200400" cy="3337561"/>
          </a:xfrm>
        </p:spPr>
        <p:txBody>
          <a:bodyPr>
            <a:normAutofit fontScale="92500" lnSpcReduction="10000"/>
          </a:bodyPr>
          <a:lstStyle/>
          <a:p>
            <a:r>
              <a:rPr lang="en-US" dirty="0"/>
              <a:t>The data architecture for this project follows Medallion Architecture </a:t>
            </a:r>
            <a:r>
              <a:rPr lang="en-US" b="1" dirty="0"/>
              <a:t>Bronze</a:t>
            </a:r>
            <a:r>
              <a:rPr lang="en-US" dirty="0"/>
              <a:t>, </a:t>
            </a:r>
            <a:r>
              <a:rPr lang="en-US" b="1" dirty="0"/>
              <a:t>Silver</a:t>
            </a:r>
            <a:r>
              <a:rPr lang="en-US" dirty="0"/>
              <a:t>, and </a:t>
            </a:r>
            <a:r>
              <a:rPr lang="en-US" b="1" dirty="0"/>
              <a:t>Gold</a:t>
            </a:r>
            <a:r>
              <a:rPr lang="en-US" dirty="0"/>
              <a:t> layers:</a:t>
            </a:r>
          </a:p>
          <a:p>
            <a:r>
              <a:rPr lang="en-US" b="1" dirty="0"/>
              <a:t>Bronze Layer</a:t>
            </a:r>
            <a:r>
              <a:rPr lang="en-US" dirty="0"/>
              <a:t>: Stores raw data as-is from the source systems. Data is ingested from CSV Files into SQL Server Database.</a:t>
            </a:r>
          </a:p>
          <a:p>
            <a:r>
              <a:rPr lang="en-US" b="1" dirty="0"/>
              <a:t>Silver Layer</a:t>
            </a:r>
            <a:r>
              <a:rPr lang="en-US" dirty="0"/>
              <a:t>: This layer includes data cleansing, standardization, and normalization processes to prepare data for analysis.</a:t>
            </a:r>
          </a:p>
          <a:p>
            <a:r>
              <a:rPr lang="en-US" b="1" dirty="0"/>
              <a:t>Gold Layer</a:t>
            </a:r>
            <a:r>
              <a:rPr lang="en-US" dirty="0"/>
              <a:t>: Houses business-ready data modeled into a star schema required for reporting and analytics.</a:t>
            </a:r>
          </a:p>
          <a:p>
            <a:endParaRPr lang="en-US" dirty="0"/>
          </a:p>
        </p:txBody>
      </p:sp>
    </p:spTree>
    <p:extLst>
      <p:ext uri="{BB962C8B-B14F-4D97-AF65-F5344CB8AC3E}">
        <p14:creationId xmlns:p14="http://schemas.microsoft.com/office/powerpoint/2010/main" val="4199123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24252-66B2-0A41-08E3-C10E2B3F4F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2A03B8-BAF4-AF01-B72D-0A99B0D43CA1}"/>
              </a:ext>
            </a:extLst>
          </p:cNvPr>
          <p:cNvSpPr>
            <a:spLocks noGrp="1"/>
          </p:cNvSpPr>
          <p:nvPr>
            <p:ph type="title"/>
          </p:nvPr>
        </p:nvSpPr>
        <p:spPr>
          <a:xfrm>
            <a:off x="457200" y="-399940"/>
            <a:ext cx="3466730" cy="2286000"/>
          </a:xfrm>
        </p:spPr>
        <p:txBody>
          <a:bodyPr/>
          <a:lstStyle/>
          <a:p>
            <a:r>
              <a:rPr lang="en-US" b="1" dirty="0"/>
              <a:t>Data Integration</a:t>
            </a:r>
            <a:endParaRPr lang="en-US" dirty="0"/>
          </a:p>
        </p:txBody>
      </p:sp>
      <p:pic>
        <p:nvPicPr>
          <p:cNvPr id="6" name="Content Placeholder 5">
            <a:extLst>
              <a:ext uri="{FF2B5EF4-FFF2-40B4-BE49-F238E27FC236}">
                <a16:creationId xmlns:a16="http://schemas.microsoft.com/office/drawing/2014/main" id="{A0C375C5-5F45-5544-2006-694AA842DB2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262228" y="695433"/>
            <a:ext cx="7929772" cy="5687611"/>
          </a:xfrm>
        </p:spPr>
      </p:pic>
      <p:sp>
        <p:nvSpPr>
          <p:cNvPr id="4" name="Text Placeholder 3">
            <a:extLst>
              <a:ext uri="{FF2B5EF4-FFF2-40B4-BE49-F238E27FC236}">
                <a16:creationId xmlns:a16="http://schemas.microsoft.com/office/drawing/2014/main" id="{A16F0820-81E1-50B0-CABE-8302B14B4CBC}"/>
              </a:ext>
            </a:extLst>
          </p:cNvPr>
          <p:cNvSpPr>
            <a:spLocks noGrp="1"/>
          </p:cNvSpPr>
          <p:nvPr>
            <p:ph type="body" sz="half" idx="2"/>
          </p:nvPr>
        </p:nvSpPr>
        <p:spPr>
          <a:xfrm>
            <a:off x="457200" y="2162600"/>
            <a:ext cx="3200400" cy="3337561"/>
          </a:xfrm>
        </p:spPr>
        <p:txBody>
          <a:bodyPr>
            <a:normAutofit/>
          </a:bodyPr>
          <a:lstStyle/>
          <a:p>
            <a:r>
              <a:rPr lang="en-US" dirty="0"/>
              <a:t>This data integration diagram illustrates how the tables are interconnected, highlighting primary keys and their corresponding foreign keys across related tables. </a:t>
            </a:r>
          </a:p>
          <a:p>
            <a:r>
              <a:rPr lang="en-US" dirty="0"/>
              <a:t>It provides clear visibility into the database structure, making it easier for anyone working with the system to understand relationships and dependencies. </a:t>
            </a:r>
          </a:p>
          <a:p>
            <a:r>
              <a:rPr lang="en-US" dirty="0"/>
              <a:t>Additionally, it serves as a valuable reference when designing and implementing a modern SQL-based data warehouse.</a:t>
            </a:r>
          </a:p>
        </p:txBody>
      </p:sp>
    </p:spTree>
    <p:extLst>
      <p:ext uri="{BB962C8B-B14F-4D97-AF65-F5344CB8AC3E}">
        <p14:creationId xmlns:p14="http://schemas.microsoft.com/office/powerpoint/2010/main" val="546762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041405-8097-65F9-4333-32C74DD4DB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10860A-DE99-D6CB-1D52-7AE5C82165EA}"/>
              </a:ext>
            </a:extLst>
          </p:cNvPr>
          <p:cNvSpPr>
            <a:spLocks noGrp="1"/>
          </p:cNvSpPr>
          <p:nvPr>
            <p:ph type="title"/>
          </p:nvPr>
        </p:nvSpPr>
        <p:spPr>
          <a:xfrm>
            <a:off x="457200" y="-399940"/>
            <a:ext cx="3466730" cy="2286000"/>
          </a:xfrm>
        </p:spPr>
        <p:txBody>
          <a:bodyPr/>
          <a:lstStyle/>
          <a:p>
            <a:r>
              <a:rPr lang="en-US" b="1" dirty="0"/>
              <a:t>Data Flow</a:t>
            </a:r>
            <a:endParaRPr lang="en-US" dirty="0"/>
          </a:p>
        </p:txBody>
      </p:sp>
      <p:pic>
        <p:nvPicPr>
          <p:cNvPr id="6" name="Content Placeholder 5">
            <a:extLst>
              <a:ext uri="{FF2B5EF4-FFF2-40B4-BE49-F238E27FC236}">
                <a16:creationId xmlns:a16="http://schemas.microsoft.com/office/drawing/2014/main" id="{8F14FEB9-4165-CC4B-BBF9-B2F8746BBEA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262228" y="704311"/>
            <a:ext cx="7929772" cy="5687611"/>
          </a:xfrm>
        </p:spPr>
      </p:pic>
      <p:sp>
        <p:nvSpPr>
          <p:cNvPr id="4" name="Text Placeholder 3">
            <a:extLst>
              <a:ext uri="{FF2B5EF4-FFF2-40B4-BE49-F238E27FC236}">
                <a16:creationId xmlns:a16="http://schemas.microsoft.com/office/drawing/2014/main" id="{ED529C2D-9727-5884-26E6-BBE4E7E9F317}"/>
              </a:ext>
            </a:extLst>
          </p:cNvPr>
          <p:cNvSpPr>
            <a:spLocks noGrp="1"/>
          </p:cNvSpPr>
          <p:nvPr>
            <p:ph type="body" sz="half" idx="2"/>
          </p:nvPr>
        </p:nvSpPr>
        <p:spPr>
          <a:xfrm>
            <a:off x="457200" y="1979276"/>
            <a:ext cx="3369076" cy="4887602"/>
          </a:xfrm>
        </p:spPr>
        <p:txBody>
          <a:bodyPr>
            <a:normAutofit/>
          </a:bodyPr>
          <a:lstStyle/>
          <a:p>
            <a:r>
              <a:rPr lang="en-US" dirty="0"/>
              <a:t>This data flow diagram provides a clear overview of how information moves from source systems into the data warehouse. </a:t>
            </a:r>
          </a:p>
          <a:p>
            <a:r>
              <a:rPr lang="en-US" dirty="0"/>
              <a:t>Data is first ingested from CRM and ERP systems into the </a:t>
            </a:r>
            <a:r>
              <a:rPr lang="en-US" b="1" dirty="0"/>
              <a:t>Bronze Layer</a:t>
            </a:r>
            <a:r>
              <a:rPr lang="en-US" dirty="0"/>
              <a:t>, where raw datasets are stored in their original form. </a:t>
            </a:r>
          </a:p>
          <a:p>
            <a:r>
              <a:rPr lang="en-US" dirty="0"/>
              <a:t>These datasets are then standardized, cleansed, and structured in the </a:t>
            </a:r>
            <a:r>
              <a:rPr lang="en-US" b="1" dirty="0"/>
              <a:t>Silver Layer</a:t>
            </a:r>
            <a:r>
              <a:rPr lang="en-US" dirty="0"/>
              <a:t>, ensuring consistency and improving data quality. </a:t>
            </a:r>
          </a:p>
          <a:p>
            <a:r>
              <a:rPr lang="en-US" dirty="0"/>
              <a:t>Finally, the refined data is transformed into analytical models within the </a:t>
            </a:r>
            <a:r>
              <a:rPr lang="en-US" b="1" dirty="0"/>
              <a:t>Gold Layer</a:t>
            </a:r>
            <a:r>
              <a:rPr lang="en-US" dirty="0"/>
              <a:t>, including fact and dimension tables such as </a:t>
            </a:r>
            <a:r>
              <a:rPr lang="en-US" i="1" dirty="0" err="1"/>
              <a:t>fact_sales</a:t>
            </a:r>
            <a:r>
              <a:rPr lang="en-US" dirty="0"/>
              <a:t>, </a:t>
            </a:r>
            <a:r>
              <a:rPr lang="en-US" i="1" dirty="0" err="1"/>
              <a:t>dim_customers</a:t>
            </a:r>
            <a:r>
              <a:rPr lang="en-US" dirty="0"/>
              <a:t>, and </a:t>
            </a:r>
            <a:r>
              <a:rPr lang="en-US" i="1" dirty="0" err="1"/>
              <a:t>dim_products</a:t>
            </a:r>
            <a:r>
              <a:rPr lang="en-US" dirty="0"/>
              <a:t>.</a:t>
            </a:r>
          </a:p>
        </p:txBody>
      </p:sp>
    </p:spTree>
    <p:extLst>
      <p:ext uri="{BB962C8B-B14F-4D97-AF65-F5344CB8AC3E}">
        <p14:creationId xmlns:p14="http://schemas.microsoft.com/office/powerpoint/2010/main" val="503841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B8F0CB-E893-4395-44A3-E890F4DCB3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E1C7CE-16F0-D359-D863-09C94A443DF9}"/>
              </a:ext>
            </a:extLst>
          </p:cNvPr>
          <p:cNvSpPr>
            <a:spLocks noGrp="1"/>
          </p:cNvSpPr>
          <p:nvPr>
            <p:ph type="title"/>
          </p:nvPr>
        </p:nvSpPr>
        <p:spPr>
          <a:xfrm>
            <a:off x="457200" y="0"/>
            <a:ext cx="3466730" cy="2286000"/>
          </a:xfrm>
        </p:spPr>
        <p:txBody>
          <a:bodyPr/>
          <a:lstStyle/>
          <a:p>
            <a:r>
              <a:rPr lang="en-US" b="1" dirty="0"/>
              <a:t>Sales Data Model Star Schema</a:t>
            </a:r>
          </a:p>
        </p:txBody>
      </p:sp>
      <p:pic>
        <p:nvPicPr>
          <p:cNvPr id="6" name="Content Placeholder 5">
            <a:extLst>
              <a:ext uri="{FF2B5EF4-FFF2-40B4-BE49-F238E27FC236}">
                <a16:creationId xmlns:a16="http://schemas.microsoft.com/office/drawing/2014/main" id="{055AFEC1-5EFD-ABBF-C5B9-20F18F74A1F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262228" y="704311"/>
            <a:ext cx="7929772" cy="5687611"/>
          </a:xfrm>
        </p:spPr>
      </p:pic>
      <p:sp>
        <p:nvSpPr>
          <p:cNvPr id="5" name="Text Placeholder 4">
            <a:extLst>
              <a:ext uri="{FF2B5EF4-FFF2-40B4-BE49-F238E27FC236}">
                <a16:creationId xmlns:a16="http://schemas.microsoft.com/office/drawing/2014/main" id="{2A15308A-F2BC-8B95-FA7F-BA9770A6D2BA}"/>
              </a:ext>
            </a:extLst>
          </p:cNvPr>
          <p:cNvSpPr>
            <a:spLocks noGrp="1"/>
          </p:cNvSpPr>
          <p:nvPr>
            <p:ph type="body" sz="half" idx="2"/>
          </p:nvPr>
        </p:nvSpPr>
        <p:spPr>
          <a:xfrm>
            <a:off x="457200" y="2514316"/>
            <a:ext cx="3342444" cy="3247292"/>
          </a:xfrm>
        </p:spPr>
        <p:txBody>
          <a:bodyPr>
            <a:noAutofit/>
          </a:bodyPr>
          <a:lstStyle/>
          <a:p>
            <a:r>
              <a:rPr lang="en-US" dirty="0"/>
              <a:t>The Sales Data Mart uses a Star Schema to organize sales data for fast and efficient reporting. The fact table stores core sales metrics like order details, quantity, price, and total sales.</a:t>
            </a:r>
          </a:p>
          <a:p>
            <a:r>
              <a:rPr lang="en-US" dirty="0"/>
              <a:t>Customer attributes such as country, gender, and marital status enhance analysis by enabling customer segmentation and behavioral insights.</a:t>
            </a:r>
          </a:p>
          <a:p>
            <a:r>
              <a:rPr lang="en-US" dirty="0"/>
              <a:t>Product details like category, product line, and maintenance status help track product performance and support business decision-making.</a:t>
            </a:r>
          </a:p>
        </p:txBody>
      </p:sp>
    </p:spTree>
    <p:extLst>
      <p:ext uri="{BB962C8B-B14F-4D97-AF65-F5344CB8AC3E}">
        <p14:creationId xmlns:p14="http://schemas.microsoft.com/office/powerpoint/2010/main" val="1893407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1781AA8-ED7E-43FC-A822-F45D02E72A32}"/>
              </a:ext>
            </a:extLst>
          </p:cNvPr>
          <p:cNvSpPr txBox="1"/>
          <p:nvPr/>
        </p:nvSpPr>
        <p:spPr>
          <a:xfrm>
            <a:off x="2715596" y="2598003"/>
            <a:ext cx="6760808" cy="830997"/>
          </a:xfrm>
          <a:prstGeom prst="rect">
            <a:avLst/>
          </a:prstGeom>
          <a:noFill/>
        </p:spPr>
        <p:txBody>
          <a:bodyPr wrap="square">
            <a:spAutoFit/>
          </a:bodyPr>
          <a:lstStyle/>
          <a:p>
            <a:r>
              <a:rPr lang="en-US" sz="4800" dirty="0">
                <a:latin typeface="+mj-lt"/>
              </a:rPr>
              <a:t>Project Handwritten Notes</a:t>
            </a:r>
          </a:p>
        </p:txBody>
      </p:sp>
    </p:spTree>
    <p:extLst>
      <p:ext uri="{BB962C8B-B14F-4D97-AF65-F5344CB8AC3E}">
        <p14:creationId xmlns:p14="http://schemas.microsoft.com/office/powerpoint/2010/main" val="2887524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66D8D0-AFAC-79A5-CB3B-6E8C0FAD7C9D}"/>
              </a:ext>
            </a:extLst>
          </p:cNvPr>
          <p:cNvPicPr>
            <a:picLocks noChangeAspect="1"/>
          </p:cNvPicPr>
          <p:nvPr/>
        </p:nvPicPr>
        <p:blipFill>
          <a:blip r:embed="rId2">
            <a:extLst>
              <a:ext uri="{28A0092B-C50C-407E-A947-70E740481C1C}">
                <a14:useLocalDpi xmlns:a14="http://schemas.microsoft.com/office/drawing/2010/main" val="0"/>
              </a:ext>
            </a:extLst>
          </a:blip>
          <a:srcRect l="5370" t="3659" r="5431" b="4725"/>
          <a:stretch>
            <a:fillRect/>
          </a:stretch>
        </p:blipFill>
        <p:spPr>
          <a:xfrm>
            <a:off x="381741" y="417250"/>
            <a:ext cx="3976847" cy="5779364"/>
          </a:xfrm>
          <a:prstGeom prst="rect">
            <a:avLst/>
          </a:prstGeom>
        </p:spPr>
      </p:pic>
      <p:pic>
        <p:nvPicPr>
          <p:cNvPr id="4" name="Picture 3">
            <a:extLst>
              <a:ext uri="{FF2B5EF4-FFF2-40B4-BE49-F238E27FC236}">
                <a16:creationId xmlns:a16="http://schemas.microsoft.com/office/drawing/2014/main" id="{13763B6C-B8D1-46F0-C8A2-D38BCFA70F22}"/>
              </a:ext>
            </a:extLst>
          </p:cNvPr>
          <p:cNvPicPr>
            <a:picLocks noChangeAspect="1"/>
          </p:cNvPicPr>
          <p:nvPr/>
        </p:nvPicPr>
        <p:blipFill>
          <a:blip r:embed="rId3">
            <a:extLst>
              <a:ext uri="{28A0092B-C50C-407E-A947-70E740481C1C}">
                <a14:useLocalDpi xmlns:a14="http://schemas.microsoft.com/office/drawing/2010/main" val="0"/>
              </a:ext>
            </a:extLst>
          </a:blip>
          <a:srcRect l="3145" r="5642" b="3841"/>
          <a:stretch>
            <a:fillRect/>
          </a:stretch>
        </p:blipFill>
        <p:spPr>
          <a:xfrm>
            <a:off x="4075893" y="164358"/>
            <a:ext cx="4040214" cy="6032256"/>
          </a:xfrm>
          <a:prstGeom prst="rect">
            <a:avLst/>
          </a:prstGeom>
        </p:spPr>
      </p:pic>
      <p:pic>
        <p:nvPicPr>
          <p:cNvPr id="5" name="Picture 4">
            <a:extLst>
              <a:ext uri="{FF2B5EF4-FFF2-40B4-BE49-F238E27FC236}">
                <a16:creationId xmlns:a16="http://schemas.microsoft.com/office/drawing/2014/main" id="{FD537F1A-632F-C6DE-6EA1-C0C7DDABCA82}"/>
              </a:ext>
            </a:extLst>
          </p:cNvPr>
          <p:cNvPicPr>
            <a:picLocks noChangeAspect="1"/>
          </p:cNvPicPr>
          <p:nvPr/>
        </p:nvPicPr>
        <p:blipFill>
          <a:blip r:embed="rId4">
            <a:extLst>
              <a:ext uri="{28A0092B-C50C-407E-A947-70E740481C1C}">
                <a14:useLocalDpi xmlns:a14="http://schemas.microsoft.com/office/drawing/2010/main" val="0"/>
              </a:ext>
            </a:extLst>
          </a:blip>
          <a:srcRect l="3145" r="5422" b="3841"/>
          <a:stretch>
            <a:fillRect/>
          </a:stretch>
        </p:blipFill>
        <p:spPr>
          <a:xfrm>
            <a:off x="7962397" y="186425"/>
            <a:ext cx="4040213" cy="6017637"/>
          </a:xfrm>
          <a:prstGeom prst="rect">
            <a:avLst/>
          </a:prstGeom>
        </p:spPr>
      </p:pic>
    </p:spTree>
    <p:extLst>
      <p:ext uri="{BB962C8B-B14F-4D97-AF65-F5344CB8AC3E}">
        <p14:creationId xmlns:p14="http://schemas.microsoft.com/office/powerpoint/2010/main" val="2442086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646FBD-3D71-BEC3-1C7E-74DDC3F8B8D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C3756DA-B50C-DCB3-64E9-9383452DEE98}"/>
              </a:ext>
            </a:extLst>
          </p:cNvPr>
          <p:cNvPicPr>
            <a:picLocks noChangeAspect="1"/>
          </p:cNvPicPr>
          <p:nvPr/>
        </p:nvPicPr>
        <p:blipFill>
          <a:blip r:embed="rId2">
            <a:extLst>
              <a:ext uri="{28A0092B-C50C-407E-A947-70E740481C1C}">
                <a14:useLocalDpi xmlns:a14="http://schemas.microsoft.com/office/drawing/2010/main" val="0"/>
              </a:ext>
            </a:extLst>
          </a:blip>
          <a:srcRect l="3145" r="3145" b="4136"/>
          <a:stretch>
            <a:fillRect/>
          </a:stretch>
        </p:blipFill>
        <p:spPr>
          <a:xfrm>
            <a:off x="2104009" y="292964"/>
            <a:ext cx="4402976" cy="5761608"/>
          </a:xfrm>
          <a:prstGeom prst="rect">
            <a:avLst/>
          </a:prstGeom>
        </p:spPr>
      </p:pic>
      <p:pic>
        <p:nvPicPr>
          <p:cNvPr id="5" name="Picture 4">
            <a:extLst>
              <a:ext uri="{FF2B5EF4-FFF2-40B4-BE49-F238E27FC236}">
                <a16:creationId xmlns:a16="http://schemas.microsoft.com/office/drawing/2014/main" id="{6F9DA41B-90C9-1127-A95B-3794C6DBFF85}"/>
              </a:ext>
            </a:extLst>
          </p:cNvPr>
          <p:cNvPicPr>
            <a:picLocks noChangeAspect="1"/>
          </p:cNvPicPr>
          <p:nvPr/>
        </p:nvPicPr>
        <p:blipFill>
          <a:blip r:embed="rId3">
            <a:extLst>
              <a:ext uri="{28A0092B-C50C-407E-A947-70E740481C1C}">
                <a14:useLocalDpi xmlns:a14="http://schemas.microsoft.com/office/drawing/2010/main" val="0"/>
              </a:ext>
            </a:extLst>
          </a:blip>
          <a:srcRect l="2550" t="3099" r="2550" b="4255"/>
          <a:stretch>
            <a:fillRect/>
          </a:stretch>
        </p:blipFill>
        <p:spPr>
          <a:xfrm>
            <a:off x="6427085" y="292964"/>
            <a:ext cx="4040213" cy="5575178"/>
          </a:xfrm>
          <a:prstGeom prst="rect">
            <a:avLst/>
          </a:prstGeom>
        </p:spPr>
      </p:pic>
    </p:spTree>
    <p:extLst>
      <p:ext uri="{BB962C8B-B14F-4D97-AF65-F5344CB8AC3E}">
        <p14:creationId xmlns:p14="http://schemas.microsoft.com/office/powerpoint/2010/main" val="777793351"/>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43</TotalTime>
  <Words>661</Words>
  <Application>Microsoft Office PowerPoint</Application>
  <PresentationFormat>Widescreen</PresentationFormat>
  <Paragraphs>40</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Calibri</vt:lpstr>
      <vt:lpstr>Calibri Light</vt:lpstr>
      <vt:lpstr>Retrospect</vt:lpstr>
      <vt:lpstr>SQL Data Warehouse</vt:lpstr>
      <vt:lpstr>Project Requirements</vt:lpstr>
      <vt:lpstr>Data Architecture</vt:lpstr>
      <vt:lpstr>Data Integration</vt:lpstr>
      <vt:lpstr>Data Flow</vt:lpstr>
      <vt:lpstr>Sales Data Model Star Schema</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SHEHRAZ SARWAR</dc:creator>
  <cp:lastModifiedBy>SHEHRAZ SARWAR</cp:lastModifiedBy>
  <cp:revision>3</cp:revision>
  <dcterms:created xsi:type="dcterms:W3CDTF">2025-11-16T09:23:09Z</dcterms:created>
  <dcterms:modified xsi:type="dcterms:W3CDTF">2025-11-16T10:07:03Z</dcterms:modified>
</cp:coreProperties>
</file>

<file path=docProps/thumbnail.jpeg>
</file>